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5" d="100"/>
          <a:sy n="75" d="100"/>
        </p:scale>
        <p:origin x="82"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6/17/2021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875523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57831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363927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1723665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823212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6/17/2021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868992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6/17/2021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106430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26254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596027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98848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6/17/2021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140814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6/17/2021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86848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6/17/2021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38995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6/17/2021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92069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6/17/2021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73392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96052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67442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6/17/2021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26430647"/>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2804A-6910-488E-B2BF-23309CE4DD70}"/>
              </a:ext>
            </a:extLst>
          </p:cNvPr>
          <p:cNvSpPr>
            <a:spLocks noGrp="1"/>
          </p:cNvSpPr>
          <p:nvPr>
            <p:ph type="ctrTitle"/>
          </p:nvPr>
        </p:nvSpPr>
        <p:spPr>
          <a:xfrm>
            <a:off x="1904416" y="186614"/>
            <a:ext cx="8791575" cy="877077"/>
          </a:xfrm>
        </p:spPr>
        <p:txBody>
          <a:bodyPr>
            <a:normAutofit/>
          </a:bodyPr>
          <a:lstStyle/>
          <a:p>
            <a:r>
              <a:rPr lang="en-US" dirty="0"/>
              <a:t>        </a:t>
            </a:r>
            <a:r>
              <a:rPr lang="en-US" dirty="0">
                <a:solidFill>
                  <a:schemeClr val="bg1"/>
                </a:solidFill>
              </a:rPr>
              <a:t>introduce myself</a:t>
            </a:r>
          </a:p>
        </p:txBody>
      </p:sp>
      <p:sp>
        <p:nvSpPr>
          <p:cNvPr id="3" name="Subtitle 2">
            <a:extLst>
              <a:ext uri="{FF2B5EF4-FFF2-40B4-BE49-F238E27FC236}">
                <a16:creationId xmlns:a16="http://schemas.microsoft.com/office/drawing/2014/main" id="{17CD1019-D88F-4478-B802-569A56CA55E8}"/>
              </a:ext>
            </a:extLst>
          </p:cNvPr>
          <p:cNvSpPr>
            <a:spLocks noGrp="1"/>
          </p:cNvSpPr>
          <p:nvPr>
            <p:ph type="subTitle" idx="1"/>
          </p:nvPr>
        </p:nvSpPr>
        <p:spPr>
          <a:xfrm>
            <a:off x="1700212" y="1997172"/>
            <a:ext cx="9683135" cy="3797137"/>
          </a:xfrm>
        </p:spPr>
        <p:txBody>
          <a:bodyPr/>
          <a:lstStyle/>
          <a:p>
            <a:pPr marL="0" marR="0">
              <a:spcBef>
                <a:spcPts val="0"/>
              </a:spcBef>
              <a:spcAft>
                <a:spcPts val="0"/>
              </a:spcAft>
            </a:pPr>
            <a:r>
              <a:rPr lang="en-US" dirty="0">
                <a:ln w="9525" cap="flat" cmpd="sng" algn="ctr">
                  <a:solidFill>
                    <a:srgbClr val="000000"/>
                  </a:solidFill>
                  <a:prstDash val="solid"/>
                  <a:round/>
                </a:ln>
                <a:solidFill>
                  <a:schemeClr val="bg1"/>
                </a:solidFill>
                <a:effectLst>
                  <a:outerShdw blurRad="38100" dist="19050" dir="2700000" algn="tl">
                    <a:schemeClr val="dk1">
                      <a:alpha val="40000"/>
                    </a:schemeClr>
                  </a:outerShdw>
                </a:effectLst>
                <a:latin typeface="Calibri" panose="020F0502020204030204" pitchFamily="34" charset="0"/>
                <a:ea typeface="SimSun" panose="02010600030101010101" pitchFamily="2" charset="-122"/>
                <a:cs typeface="Times New Roman" panose="02020603050405020304" pitchFamily="18" charset="0"/>
              </a:rPr>
              <a:t>                                                        ISLAM ASADUL</a:t>
            </a:r>
            <a:endParaRPr lang="en-US"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a:lnSpc>
                <a:spcPct val="107000"/>
              </a:lnSpc>
              <a:spcBef>
                <a:spcPts val="0"/>
              </a:spcBef>
              <a:spcAft>
                <a:spcPts val="800"/>
              </a:spcAft>
            </a:pPr>
            <a:r>
              <a:rPr lang="en-US"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                                                       20192902011</a:t>
            </a:r>
          </a:p>
          <a:p>
            <a:pPr marL="0" marR="0">
              <a:lnSpc>
                <a:spcPct val="107000"/>
              </a:lnSpc>
              <a:spcBef>
                <a:spcPts val="0"/>
              </a:spcBef>
              <a:spcAft>
                <a:spcPts val="800"/>
              </a:spcAft>
            </a:pPr>
            <a:r>
              <a:rPr lang="en-US"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                                                      DEPARTMENT: CST-19</a:t>
            </a:r>
          </a:p>
          <a:p>
            <a:pPr marL="0" marR="0">
              <a:lnSpc>
                <a:spcPct val="107000"/>
              </a:lnSpc>
              <a:spcBef>
                <a:spcPts val="0"/>
              </a:spcBef>
              <a:spcAft>
                <a:spcPts val="800"/>
              </a:spcAft>
            </a:pPr>
            <a:r>
              <a:rPr lang="en-US"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                                                       WUXI UNIVERSITY</a:t>
            </a:r>
          </a:p>
          <a:p>
            <a:endParaRPr lang="en-US" dirty="0"/>
          </a:p>
        </p:txBody>
      </p:sp>
    </p:spTree>
    <p:extLst>
      <p:ext uri="{BB962C8B-B14F-4D97-AF65-F5344CB8AC3E}">
        <p14:creationId xmlns:p14="http://schemas.microsoft.com/office/powerpoint/2010/main" val="1698233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B40E3-1158-4673-92B7-DC42574DBA6A}"/>
              </a:ext>
            </a:extLst>
          </p:cNvPr>
          <p:cNvSpPr>
            <a:spLocks noGrp="1"/>
          </p:cNvSpPr>
          <p:nvPr>
            <p:ph type="title"/>
          </p:nvPr>
        </p:nvSpPr>
        <p:spPr>
          <a:xfrm>
            <a:off x="1141413" y="0"/>
            <a:ext cx="9905998" cy="1158240"/>
          </a:xfrm>
        </p:spPr>
        <p:txBody>
          <a:bodyPr/>
          <a:lstStyle/>
          <a:p>
            <a:r>
              <a:rPr lang="en-US" sz="1800" dirty="0">
                <a:effectLst/>
                <a:latin typeface="Calibri" panose="020F0502020204030204" pitchFamily="34" charset="0"/>
                <a:ea typeface="SimSun" panose="02010600030101010101" pitchFamily="2" charset="-122"/>
                <a:cs typeface="Times New Roman" panose="02020603050405020304" pitchFamily="18" charset="0"/>
              </a:rPr>
              <a:t>                                                                  </a:t>
            </a:r>
            <a:r>
              <a:rPr lang="en-US" sz="24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exploring page</a:t>
            </a:r>
            <a:endParaRPr lang="en-US" sz="2400" dirty="0">
              <a:solidFill>
                <a:schemeClr val="bg1"/>
              </a:solidFill>
            </a:endParaRPr>
          </a:p>
        </p:txBody>
      </p:sp>
      <p:sp>
        <p:nvSpPr>
          <p:cNvPr id="3" name="Content Placeholder 2">
            <a:extLst>
              <a:ext uri="{FF2B5EF4-FFF2-40B4-BE49-F238E27FC236}">
                <a16:creationId xmlns:a16="http://schemas.microsoft.com/office/drawing/2014/main" id="{45AF76C2-87B3-4086-898A-BD5474DDEE4D}"/>
              </a:ext>
            </a:extLst>
          </p:cNvPr>
          <p:cNvSpPr>
            <a:spLocks noGrp="1"/>
          </p:cNvSpPr>
          <p:nvPr>
            <p:ph idx="1"/>
          </p:nvPr>
        </p:nvSpPr>
        <p:spPr>
          <a:xfrm>
            <a:off x="1920240" y="1564640"/>
            <a:ext cx="8964611" cy="4500879"/>
          </a:xfrm>
        </p:spPr>
        <p:txBody>
          <a:bodyPr/>
          <a:lstStyle/>
          <a:p>
            <a:pPr marL="0" indent="0">
              <a:buNone/>
            </a:pPr>
            <a:r>
              <a:rPr lang="en-US" sz="20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To implement all the information correctly and design it I have divided into section and took div. I opened the external CSS file name main.css and slick.css to beautify and positioning the HTML element. In the explore page I insert some information in the div tag and </a:t>
            </a:r>
            <a:r>
              <a:rPr lang="en-US" sz="2000" dirty="0" err="1">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img</a:t>
            </a:r>
            <a:r>
              <a:rPr lang="en-US" sz="20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 tag with a brief description about our Hotel &amp; Resort . I invoked an external JS file to make it pop up. There is a demo.js file, I used simple </a:t>
            </a:r>
            <a:r>
              <a:rPr lang="en-US" sz="2000" dirty="0" err="1">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Jquery</a:t>
            </a:r>
            <a:r>
              <a:rPr lang="en-US" sz="20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 and function to make it pop up. Later I invoked this external JS file in the head of the exploring page. </a:t>
            </a:r>
          </a:p>
          <a:p>
            <a:endParaRPr lang="en-US" dirty="0"/>
          </a:p>
        </p:txBody>
      </p:sp>
    </p:spTree>
    <p:extLst>
      <p:ext uri="{BB962C8B-B14F-4D97-AF65-F5344CB8AC3E}">
        <p14:creationId xmlns:p14="http://schemas.microsoft.com/office/powerpoint/2010/main" val="4218788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860DDE-96FA-49F5-A3E0-DAD905ADFE41}"/>
              </a:ext>
            </a:extLst>
          </p:cNvPr>
          <p:cNvPicPr>
            <a:picLocks noChangeAspect="1"/>
          </p:cNvPicPr>
          <p:nvPr/>
        </p:nvPicPr>
        <p:blipFill>
          <a:blip r:embed="rId2"/>
          <a:stretch>
            <a:fillRect/>
          </a:stretch>
        </p:blipFill>
        <p:spPr>
          <a:xfrm>
            <a:off x="2326640" y="581025"/>
            <a:ext cx="9479280" cy="5695950"/>
          </a:xfrm>
          <a:prstGeom prst="rect">
            <a:avLst/>
          </a:prstGeom>
        </p:spPr>
      </p:pic>
    </p:spTree>
    <p:extLst>
      <p:ext uri="{BB962C8B-B14F-4D97-AF65-F5344CB8AC3E}">
        <p14:creationId xmlns:p14="http://schemas.microsoft.com/office/powerpoint/2010/main" val="3495103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712B8BB-6339-4957-9F3C-3B6646274FB5}"/>
              </a:ext>
            </a:extLst>
          </p:cNvPr>
          <p:cNvPicPr>
            <a:picLocks noGrp="1" noChangeAspect="1"/>
          </p:cNvPicPr>
          <p:nvPr>
            <p:ph idx="1"/>
          </p:nvPr>
        </p:nvPicPr>
        <p:blipFill>
          <a:blip r:embed="rId2"/>
          <a:stretch>
            <a:fillRect/>
          </a:stretch>
        </p:blipFill>
        <p:spPr>
          <a:xfrm>
            <a:off x="1143000" y="1248768"/>
            <a:ext cx="9906000" cy="4638277"/>
          </a:xfrm>
        </p:spPr>
      </p:pic>
    </p:spTree>
    <p:extLst>
      <p:ext uri="{BB962C8B-B14F-4D97-AF65-F5344CB8AC3E}">
        <p14:creationId xmlns:p14="http://schemas.microsoft.com/office/powerpoint/2010/main" val="1167512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A014983-83CD-440F-A05D-64304B86CF9C}"/>
              </a:ext>
            </a:extLst>
          </p:cNvPr>
          <p:cNvPicPr>
            <a:picLocks noGrp="1" noChangeAspect="1"/>
          </p:cNvPicPr>
          <p:nvPr>
            <p:ph idx="1"/>
          </p:nvPr>
        </p:nvPicPr>
        <p:blipFill>
          <a:blip r:embed="rId2"/>
          <a:stretch>
            <a:fillRect/>
          </a:stretch>
        </p:blipFill>
        <p:spPr>
          <a:xfrm>
            <a:off x="1141413" y="820296"/>
            <a:ext cx="9906000" cy="4658608"/>
          </a:xfrm>
        </p:spPr>
      </p:pic>
    </p:spTree>
    <p:extLst>
      <p:ext uri="{BB962C8B-B14F-4D97-AF65-F5344CB8AC3E}">
        <p14:creationId xmlns:p14="http://schemas.microsoft.com/office/powerpoint/2010/main" val="2282798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B017-9FC8-4E3B-986A-8AE72CF77E40}"/>
              </a:ext>
            </a:extLst>
          </p:cNvPr>
          <p:cNvSpPr>
            <a:spLocks noGrp="1"/>
          </p:cNvSpPr>
          <p:nvPr>
            <p:ph type="title"/>
          </p:nvPr>
        </p:nvSpPr>
        <p:spPr/>
        <p:txBody>
          <a:bodyPr/>
          <a:lstStyle/>
          <a:p>
            <a:r>
              <a:rPr lang="en-US" sz="1800" dirty="0">
                <a:effectLst/>
                <a:latin typeface="Calibri" panose="020F0502020204030204" pitchFamily="34" charset="0"/>
                <a:ea typeface="SimSun" panose="02010600030101010101" pitchFamily="2" charset="-122"/>
                <a:cs typeface="Times New Roman" panose="02020603050405020304" pitchFamily="18" charset="0"/>
              </a:rPr>
              <a:t>                                                                              </a:t>
            </a:r>
            <a:r>
              <a:rPr lang="en-US" sz="2400" dirty="0">
                <a:solidFill>
                  <a:schemeClr val="bg1"/>
                </a:solidFill>
                <a:latin typeface="Calibri" panose="020F0502020204030204" pitchFamily="34" charset="0"/>
                <a:ea typeface="SimSun" panose="02010600030101010101" pitchFamily="2" charset="-122"/>
                <a:cs typeface="Times New Roman" panose="02020603050405020304" pitchFamily="18" charset="0"/>
              </a:rPr>
              <a:t>r</a:t>
            </a:r>
            <a:r>
              <a:rPr lang="en-US" sz="24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oom page</a:t>
            </a:r>
            <a:endParaRPr lang="en-US" sz="2400" dirty="0">
              <a:solidFill>
                <a:schemeClr val="bg1"/>
              </a:solidFill>
            </a:endParaRPr>
          </a:p>
        </p:txBody>
      </p:sp>
      <p:sp>
        <p:nvSpPr>
          <p:cNvPr id="3" name="Content Placeholder 2">
            <a:extLst>
              <a:ext uri="{FF2B5EF4-FFF2-40B4-BE49-F238E27FC236}">
                <a16:creationId xmlns:a16="http://schemas.microsoft.com/office/drawing/2014/main" id="{AFCC8F15-CEB3-4C35-AC1F-DB7C32DF2933}"/>
              </a:ext>
            </a:extLst>
          </p:cNvPr>
          <p:cNvSpPr>
            <a:spLocks noGrp="1"/>
          </p:cNvSpPr>
          <p:nvPr>
            <p:ph idx="1"/>
          </p:nvPr>
        </p:nvSpPr>
        <p:spPr>
          <a:xfrm>
            <a:off x="2357121" y="2249487"/>
            <a:ext cx="8249920" cy="3541714"/>
          </a:xfrm>
        </p:spPr>
        <p:txBody>
          <a:bodyPr>
            <a:normAutofit/>
          </a:bodyPr>
          <a:lstStyle/>
          <a:p>
            <a:pPr marL="0" indent="0">
              <a:buNone/>
            </a:pPr>
            <a:r>
              <a:rPr lang="en-US" sz="2000" dirty="0">
                <a:effectLst/>
                <a:latin typeface="Calibri" panose="020F0502020204030204" pitchFamily="34" charset="0"/>
                <a:ea typeface="SimSun" panose="02010600030101010101" pitchFamily="2" charset="-122"/>
                <a:cs typeface="Times New Roman" panose="02020603050405020304" pitchFamily="18" charset="0"/>
              </a:rPr>
              <a:t> </a:t>
            </a:r>
            <a:r>
              <a:rPr lang="en-US" sz="20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On the rooms page, you can see some pictures of our rooms with a popup description with price information. When you touch the cursor then the popup description will be shown</a:t>
            </a:r>
            <a:endParaRPr lang="en-US" sz="2000" dirty="0">
              <a:solidFill>
                <a:schemeClr val="bg1"/>
              </a:solidFill>
            </a:endParaRPr>
          </a:p>
        </p:txBody>
      </p:sp>
    </p:spTree>
    <p:extLst>
      <p:ext uri="{BB962C8B-B14F-4D97-AF65-F5344CB8AC3E}">
        <p14:creationId xmlns:p14="http://schemas.microsoft.com/office/powerpoint/2010/main" val="2236185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8131FEF-0B42-4CE5-AD23-824B6324C562}"/>
              </a:ext>
            </a:extLst>
          </p:cNvPr>
          <p:cNvPicPr>
            <a:picLocks noGrp="1" noChangeAspect="1"/>
          </p:cNvPicPr>
          <p:nvPr>
            <p:ph idx="1"/>
          </p:nvPr>
        </p:nvPicPr>
        <p:blipFill>
          <a:blip r:embed="rId2"/>
          <a:stretch>
            <a:fillRect/>
          </a:stretch>
        </p:blipFill>
        <p:spPr>
          <a:xfrm>
            <a:off x="2168536" y="934720"/>
            <a:ext cx="8834744" cy="4856480"/>
          </a:xfrm>
        </p:spPr>
      </p:pic>
    </p:spTree>
    <p:extLst>
      <p:ext uri="{BB962C8B-B14F-4D97-AF65-F5344CB8AC3E}">
        <p14:creationId xmlns:p14="http://schemas.microsoft.com/office/powerpoint/2010/main" val="4131825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1CFEA4C-068B-45EE-B783-D88F2987AF01}"/>
              </a:ext>
            </a:extLst>
          </p:cNvPr>
          <p:cNvPicPr>
            <a:picLocks noGrp="1" noChangeAspect="1"/>
          </p:cNvPicPr>
          <p:nvPr>
            <p:ph idx="1"/>
          </p:nvPr>
        </p:nvPicPr>
        <p:blipFill>
          <a:blip r:embed="rId2"/>
          <a:stretch>
            <a:fillRect/>
          </a:stretch>
        </p:blipFill>
        <p:spPr>
          <a:xfrm>
            <a:off x="1436688" y="1117799"/>
            <a:ext cx="9906000" cy="4535090"/>
          </a:xfrm>
        </p:spPr>
      </p:pic>
    </p:spTree>
    <p:extLst>
      <p:ext uri="{BB962C8B-B14F-4D97-AF65-F5344CB8AC3E}">
        <p14:creationId xmlns:p14="http://schemas.microsoft.com/office/powerpoint/2010/main" val="361943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B95819A-B408-4F01-88A2-D36F70FAF669}"/>
              </a:ext>
            </a:extLst>
          </p:cNvPr>
          <p:cNvPicPr>
            <a:picLocks noGrp="1" noChangeAspect="1"/>
          </p:cNvPicPr>
          <p:nvPr>
            <p:ph idx="1"/>
          </p:nvPr>
        </p:nvPicPr>
        <p:blipFill>
          <a:blip r:embed="rId2"/>
          <a:stretch>
            <a:fillRect/>
          </a:stretch>
        </p:blipFill>
        <p:spPr>
          <a:xfrm>
            <a:off x="1143339" y="1111250"/>
            <a:ext cx="9657671" cy="4506913"/>
          </a:xfrm>
        </p:spPr>
      </p:pic>
    </p:spTree>
    <p:extLst>
      <p:ext uri="{BB962C8B-B14F-4D97-AF65-F5344CB8AC3E}">
        <p14:creationId xmlns:p14="http://schemas.microsoft.com/office/powerpoint/2010/main" val="32929843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B66B2-98D6-41CA-924D-075E0D93621A}"/>
              </a:ext>
            </a:extLst>
          </p:cNvPr>
          <p:cNvSpPr>
            <a:spLocks noGrp="1"/>
          </p:cNvSpPr>
          <p:nvPr>
            <p:ph type="title"/>
          </p:nvPr>
        </p:nvSpPr>
        <p:spPr/>
        <p:txBody>
          <a:bodyPr>
            <a:normAutofit/>
          </a:bodyPr>
          <a:lstStyle/>
          <a:p>
            <a:r>
              <a:rPr lang="en-US" sz="20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                                                           </a:t>
            </a:r>
            <a:r>
              <a:rPr lang="en-US" sz="24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booking page</a:t>
            </a:r>
            <a:endParaRPr lang="en-US" sz="2400" dirty="0">
              <a:solidFill>
                <a:schemeClr val="bg1"/>
              </a:solidFill>
            </a:endParaRPr>
          </a:p>
        </p:txBody>
      </p:sp>
      <p:sp>
        <p:nvSpPr>
          <p:cNvPr id="3" name="Content Placeholder 2">
            <a:extLst>
              <a:ext uri="{FF2B5EF4-FFF2-40B4-BE49-F238E27FC236}">
                <a16:creationId xmlns:a16="http://schemas.microsoft.com/office/drawing/2014/main" id="{71A591B2-4A87-415E-9052-02E93F1EECE4}"/>
              </a:ext>
            </a:extLst>
          </p:cNvPr>
          <p:cNvSpPr>
            <a:spLocks noGrp="1"/>
          </p:cNvSpPr>
          <p:nvPr>
            <p:ph idx="1"/>
          </p:nvPr>
        </p:nvSpPr>
        <p:spPr>
          <a:xfrm>
            <a:off x="1564639" y="2249487"/>
            <a:ext cx="8016241" cy="3541714"/>
          </a:xfrm>
        </p:spPr>
        <p:txBody>
          <a:bodyPr>
            <a:normAutofit/>
          </a:bodyPr>
          <a:lstStyle/>
          <a:p>
            <a:pPr marL="0" indent="0">
              <a:buNone/>
            </a:pPr>
            <a:r>
              <a:rPr lang="en-US" sz="20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On the booking page, I have taken a form tags to create a reservation form. In the form, I have taken an input tag to input information and a button tag to proceed. I linked an external JS file to validate this form</a:t>
            </a:r>
            <a:endParaRPr lang="en-US" sz="2000" dirty="0">
              <a:solidFill>
                <a:schemeClr val="bg1"/>
              </a:solidFill>
            </a:endParaRPr>
          </a:p>
        </p:txBody>
      </p:sp>
    </p:spTree>
    <p:extLst>
      <p:ext uri="{BB962C8B-B14F-4D97-AF65-F5344CB8AC3E}">
        <p14:creationId xmlns:p14="http://schemas.microsoft.com/office/powerpoint/2010/main" val="32583361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0ED4F07-5A8F-4E32-9637-99C07CC4EFD0}"/>
              </a:ext>
            </a:extLst>
          </p:cNvPr>
          <p:cNvPicPr>
            <a:picLocks noGrp="1" noChangeAspect="1"/>
          </p:cNvPicPr>
          <p:nvPr>
            <p:ph idx="1"/>
          </p:nvPr>
        </p:nvPicPr>
        <p:blipFill>
          <a:blip r:embed="rId2"/>
          <a:stretch>
            <a:fillRect/>
          </a:stretch>
        </p:blipFill>
        <p:spPr>
          <a:xfrm>
            <a:off x="989013" y="1683544"/>
            <a:ext cx="9906000" cy="3962399"/>
          </a:xfrm>
        </p:spPr>
      </p:pic>
    </p:spTree>
    <p:extLst>
      <p:ext uri="{BB962C8B-B14F-4D97-AF65-F5344CB8AC3E}">
        <p14:creationId xmlns:p14="http://schemas.microsoft.com/office/powerpoint/2010/main" val="1366188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FF058-0374-4F80-AA83-ED8701397333}"/>
              </a:ext>
            </a:extLst>
          </p:cNvPr>
          <p:cNvSpPr>
            <a:spLocks noGrp="1"/>
          </p:cNvSpPr>
          <p:nvPr>
            <p:ph type="title"/>
          </p:nvPr>
        </p:nvSpPr>
        <p:spPr>
          <a:xfrm>
            <a:off x="1141413" y="102638"/>
            <a:ext cx="9905998" cy="951722"/>
          </a:xfrm>
        </p:spPr>
        <p:txBody>
          <a:bodyPr>
            <a:normAutofit/>
          </a:bodyPr>
          <a:lstStyle/>
          <a:p>
            <a:r>
              <a:rPr lang="en-US" sz="2400" b="1" kern="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                                                     Introduction</a:t>
            </a:r>
            <a:br>
              <a:rPr lang="en-US" sz="18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35DF6A4C-CC6D-4F65-BF32-A3E939EA2092}"/>
              </a:ext>
            </a:extLst>
          </p:cNvPr>
          <p:cNvSpPr>
            <a:spLocks noGrp="1"/>
          </p:cNvSpPr>
          <p:nvPr>
            <p:ph idx="1"/>
          </p:nvPr>
        </p:nvSpPr>
        <p:spPr>
          <a:xfrm>
            <a:off x="1141413" y="783772"/>
            <a:ext cx="9290212" cy="5455710"/>
          </a:xfrm>
        </p:spPr>
        <p:txBody>
          <a:bodyPr/>
          <a:lstStyle/>
          <a:p>
            <a:pPr marL="0" marR="0" indent="0" algn="just">
              <a:spcBef>
                <a:spcPts val="0"/>
              </a:spcBef>
              <a:spcAft>
                <a:spcPts val="0"/>
              </a:spcAft>
              <a:buNone/>
            </a:pPr>
            <a:r>
              <a:rPr lang="en-US" sz="2000" dirty="0">
                <a:solidFill>
                  <a:schemeClr val="bg1">
                    <a:lumMod val="95000"/>
                    <a:lumOff val="5000"/>
                  </a:schemeClr>
                </a:solidFill>
                <a:effectLst/>
                <a:latin typeface="Calibri" panose="020F0502020204030204" pitchFamily="34" charset="0"/>
                <a:ea typeface="SimSun" panose="02010600030101010101" pitchFamily="2" charset="-122"/>
                <a:cs typeface="Calibri" panose="020F0502020204030204" pitchFamily="34" charset="0"/>
              </a:rPr>
              <a:t>HOTEL &amp; RESORT PROJECT was developed following system development stages for smooth running and management of MAJESTIC HOTEL &amp; RESORT.  The system was carefully designed to ensure the maximum efficiency of the system at the hotel. The system was skillfully and carefully coded to seal any possible loopholes in the system. The system was developed using visual basic language like HTML, CSS &amp; JS. This system will indeed help the hotel management and the esteemed staff members to manage and steer the hotel’s functionality and transactions to realize its maximum potential in addition to its competence in the hotel business field. The system Provides 5 Pages like Home Page, Explore Page, Rooms Page, Booking Page, and Contact Page. There have also a booking system for booking tickets. There have Contact information on every page on the right top side for Customers.</a:t>
            </a:r>
            <a:endParaRPr lang="en-US" sz="2000" dirty="0">
              <a:solidFill>
                <a:schemeClr val="bg1">
                  <a:lumMod val="95000"/>
                  <a:lumOff val="5000"/>
                </a:schemeClr>
              </a:solidFill>
              <a:effectLst/>
              <a:latin typeface="Calibri" panose="020F0502020204030204" pitchFamily="34" charset="0"/>
              <a:ea typeface="SimSun" panose="02010600030101010101" pitchFamily="2" charset="-122"/>
              <a:cs typeface="Times New Roman" panose="02020603050405020304" pitchFamily="18" charset="0"/>
            </a:endParaRPr>
          </a:p>
          <a:p>
            <a:pPr marL="0" marR="0" indent="0" algn="just">
              <a:lnSpc>
                <a:spcPct val="107000"/>
              </a:lnSpc>
              <a:spcBef>
                <a:spcPts val="0"/>
              </a:spcBef>
              <a:spcAft>
                <a:spcPts val="800"/>
              </a:spcAft>
              <a:buNone/>
            </a:pPr>
            <a:r>
              <a:rPr lang="en-US" sz="2000" dirty="0">
                <a:solidFill>
                  <a:schemeClr val="bg1">
                    <a:lumMod val="95000"/>
                    <a:lumOff val="5000"/>
                  </a:schemeClr>
                </a:solidFill>
                <a:effectLst/>
                <a:latin typeface="Calibri" panose="020F0502020204030204" pitchFamily="34" charset="0"/>
                <a:ea typeface="SimSun" panose="02010600030101010101" pitchFamily="2" charset="-122"/>
                <a:cs typeface="Times New Roman" panose="02020603050405020304" pitchFamily="18" charset="0"/>
              </a:rPr>
              <a:t> </a:t>
            </a:r>
          </a:p>
          <a:p>
            <a:endParaRPr lang="en-US" dirty="0"/>
          </a:p>
        </p:txBody>
      </p:sp>
    </p:spTree>
    <p:extLst>
      <p:ext uri="{BB962C8B-B14F-4D97-AF65-F5344CB8AC3E}">
        <p14:creationId xmlns:p14="http://schemas.microsoft.com/office/powerpoint/2010/main" val="16565049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6BD4010-8209-4C62-A75B-E0C691B1D22C}"/>
              </a:ext>
            </a:extLst>
          </p:cNvPr>
          <p:cNvPicPr>
            <a:picLocks noGrp="1" noChangeAspect="1"/>
          </p:cNvPicPr>
          <p:nvPr>
            <p:ph idx="1"/>
          </p:nvPr>
        </p:nvPicPr>
        <p:blipFill>
          <a:blip r:embed="rId2"/>
          <a:stretch>
            <a:fillRect/>
          </a:stretch>
        </p:blipFill>
        <p:spPr>
          <a:xfrm>
            <a:off x="1030288" y="1328341"/>
            <a:ext cx="9906000" cy="4509293"/>
          </a:xfrm>
        </p:spPr>
      </p:pic>
    </p:spTree>
    <p:extLst>
      <p:ext uri="{BB962C8B-B14F-4D97-AF65-F5344CB8AC3E}">
        <p14:creationId xmlns:p14="http://schemas.microsoft.com/office/powerpoint/2010/main" val="37148634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97829-10B3-41DD-B644-88CAEFB615AC}"/>
              </a:ext>
            </a:extLst>
          </p:cNvPr>
          <p:cNvSpPr>
            <a:spLocks noGrp="1"/>
          </p:cNvSpPr>
          <p:nvPr>
            <p:ph type="title"/>
          </p:nvPr>
        </p:nvSpPr>
        <p:spPr/>
        <p:txBody>
          <a:bodyPr/>
          <a:lstStyle/>
          <a:p>
            <a:r>
              <a:rPr lang="en-US" sz="1800" dirty="0">
                <a:effectLst/>
                <a:latin typeface="Calibri" panose="020F0502020204030204" pitchFamily="34" charset="0"/>
                <a:ea typeface="SimSun" panose="02010600030101010101" pitchFamily="2" charset="-122"/>
                <a:cs typeface="Times New Roman" panose="02020603050405020304" pitchFamily="18" charset="0"/>
              </a:rPr>
              <a:t>                                                                                  </a:t>
            </a:r>
            <a:r>
              <a:rPr lang="en-US" sz="24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contact page</a:t>
            </a:r>
            <a:endParaRPr lang="en-US" sz="2400" dirty="0">
              <a:solidFill>
                <a:schemeClr val="bg1"/>
              </a:solidFill>
            </a:endParaRPr>
          </a:p>
        </p:txBody>
      </p:sp>
      <p:sp>
        <p:nvSpPr>
          <p:cNvPr id="3" name="Content Placeholder 2">
            <a:extLst>
              <a:ext uri="{FF2B5EF4-FFF2-40B4-BE49-F238E27FC236}">
                <a16:creationId xmlns:a16="http://schemas.microsoft.com/office/drawing/2014/main" id="{261B0834-3135-4E51-8244-C78E86C7E96C}"/>
              </a:ext>
            </a:extLst>
          </p:cNvPr>
          <p:cNvSpPr>
            <a:spLocks noGrp="1"/>
          </p:cNvSpPr>
          <p:nvPr>
            <p:ph idx="1"/>
          </p:nvPr>
        </p:nvSpPr>
        <p:spPr>
          <a:xfrm>
            <a:off x="2072641" y="2936240"/>
            <a:ext cx="8036560" cy="2600960"/>
          </a:xfrm>
        </p:spPr>
        <p:txBody>
          <a:bodyPr/>
          <a:lstStyle/>
          <a:p>
            <a:pPr marL="0" indent="0">
              <a:buNone/>
            </a:pPr>
            <a:r>
              <a:rPr lang="en-US" sz="20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On the contact page, there has a form to input value to contact with us and a send message button. Besides I put a map of our location. </a:t>
            </a:r>
          </a:p>
          <a:p>
            <a:endParaRPr lang="en-US" dirty="0"/>
          </a:p>
        </p:txBody>
      </p:sp>
    </p:spTree>
    <p:extLst>
      <p:ext uri="{BB962C8B-B14F-4D97-AF65-F5344CB8AC3E}">
        <p14:creationId xmlns:p14="http://schemas.microsoft.com/office/powerpoint/2010/main" val="8749060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AE80541-E4E5-4AA5-9CBF-C3B3D7CD7FEF}"/>
              </a:ext>
            </a:extLst>
          </p:cNvPr>
          <p:cNvPicPr>
            <a:picLocks noGrp="1" noChangeAspect="1"/>
          </p:cNvPicPr>
          <p:nvPr>
            <p:ph idx="1"/>
          </p:nvPr>
        </p:nvPicPr>
        <p:blipFill>
          <a:blip r:embed="rId2"/>
          <a:stretch>
            <a:fillRect/>
          </a:stretch>
        </p:blipFill>
        <p:spPr>
          <a:xfrm>
            <a:off x="2946225" y="2249488"/>
            <a:ext cx="6296376" cy="3541712"/>
          </a:xfrm>
        </p:spPr>
      </p:pic>
    </p:spTree>
    <p:extLst>
      <p:ext uri="{BB962C8B-B14F-4D97-AF65-F5344CB8AC3E}">
        <p14:creationId xmlns:p14="http://schemas.microsoft.com/office/powerpoint/2010/main" val="1987415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E9958-A0DD-4088-AE4F-0C8A117353B3}"/>
              </a:ext>
            </a:extLst>
          </p:cNvPr>
          <p:cNvSpPr>
            <a:spLocks noGrp="1"/>
          </p:cNvSpPr>
          <p:nvPr>
            <p:ph type="ctrTitle"/>
          </p:nvPr>
        </p:nvSpPr>
        <p:spPr>
          <a:xfrm>
            <a:off x="1876424" y="210362"/>
            <a:ext cx="8791575" cy="1151908"/>
          </a:xfrm>
        </p:spPr>
        <p:txBody>
          <a:bodyPr>
            <a:normAutofit/>
          </a:bodyPr>
          <a:lstStyle/>
          <a:p>
            <a:r>
              <a:rPr lang="en-US" sz="1800" b="1" kern="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                                                  </a:t>
            </a:r>
            <a:r>
              <a:rPr lang="en-US" sz="2400" b="1" kern="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Objective/Goal of this project:</a:t>
            </a:r>
            <a:br>
              <a:rPr lang="en-US" sz="18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en-US" dirty="0"/>
          </a:p>
        </p:txBody>
      </p:sp>
      <p:sp>
        <p:nvSpPr>
          <p:cNvPr id="3" name="Subtitle 2">
            <a:extLst>
              <a:ext uri="{FF2B5EF4-FFF2-40B4-BE49-F238E27FC236}">
                <a16:creationId xmlns:a16="http://schemas.microsoft.com/office/drawing/2014/main" id="{33FB9BA4-0782-450B-A006-53485060D145}"/>
              </a:ext>
            </a:extLst>
          </p:cNvPr>
          <p:cNvSpPr>
            <a:spLocks noGrp="1"/>
          </p:cNvSpPr>
          <p:nvPr>
            <p:ph type="subTitle" idx="1"/>
          </p:nvPr>
        </p:nvSpPr>
        <p:spPr>
          <a:xfrm>
            <a:off x="1876424" y="1492898"/>
            <a:ext cx="9441609" cy="3764902"/>
          </a:xfrm>
        </p:spPr>
        <p:txBody>
          <a:bodyPr/>
          <a:lstStyle/>
          <a:p>
            <a:pPr marL="0" marR="0" algn="just">
              <a:spcBef>
                <a:spcPts val="0"/>
              </a:spcBef>
              <a:spcAft>
                <a:spcPts val="0"/>
              </a:spcAft>
            </a:pPr>
            <a:r>
              <a:rPr lang="en-US"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The goal of this project is very simple. We need to develop a website, what we learned this semester based on.</a:t>
            </a:r>
          </a:p>
          <a:p>
            <a:pPr marL="342900" marR="0" lvl="0" indent="-342900" algn="just">
              <a:spcBef>
                <a:spcPts val="0"/>
              </a:spcBef>
              <a:spcAft>
                <a:spcPts val="0"/>
              </a:spcAft>
              <a:buFont typeface="Symbol" panose="05050102010706020507" pitchFamily="18" charset="2"/>
              <a:buChar char=""/>
            </a:pPr>
            <a:r>
              <a:rPr lang="en-US"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To create a responsive, interactive website.</a:t>
            </a:r>
          </a:p>
          <a:p>
            <a:pPr marL="342900" marR="0" lvl="0" indent="-342900" algn="just">
              <a:spcBef>
                <a:spcPts val="0"/>
              </a:spcBef>
              <a:spcAft>
                <a:spcPts val="0"/>
              </a:spcAft>
              <a:buFont typeface="Symbol" panose="05050102010706020507" pitchFamily="18" charset="2"/>
              <a:buChar char=""/>
            </a:pPr>
            <a:r>
              <a:rPr lang="en-US"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There will be 5 pages linked to each other</a:t>
            </a:r>
          </a:p>
          <a:p>
            <a:pPr marL="342900" marR="0" lvl="0" indent="-342900" algn="just">
              <a:spcBef>
                <a:spcPts val="0"/>
              </a:spcBef>
              <a:spcAft>
                <a:spcPts val="0"/>
              </a:spcAft>
              <a:buFont typeface="Symbol" panose="05050102010706020507" pitchFamily="18" charset="2"/>
              <a:buChar char=""/>
            </a:pPr>
            <a:r>
              <a:rPr lang="en-US"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There will a booking form validated by JS.</a:t>
            </a:r>
          </a:p>
          <a:p>
            <a:pPr marL="342900" marR="0" lvl="0" indent="-342900" algn="just">
              <a:spcBef>
                <a:spcPts val="0"/>
              </a:spcBef>
              <a:spcAft>
                <a:spcPts val="0"/>
              </a:spcAft>
              <a:buFont typeface="Symbol" panose="05050102010706020507" pitchFamily="18" charset="2"/>
              <a:buChar char=""/>
            </a:pPr>
            <a:r>
              <a:rPr lang="en-US"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Beautifully Designed</a:t>
            </a:r>
          </a:p>
          <a:p>
            <a:pPr marL="342900" marR="0" lvl="0" indent="-342900" algn="just">
              <a:spcBef>
                <a:spcPts val="0"/>
              </a:spcBef>
              <a:spcAft>
                <a:spcPts val="0"/>
              </a:spcAft>
              <a:buFont typeface="Symbol" panose="05050102010706020507" pitchFamily="18" charset="2"/>
              <a:buChar char=""/>
            </a:pPr>
            <a:r>
              <a:rPr lang="en-US"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User handily</a:t>
            </a:r>
          </a:p>
          <a:p>
            <a:pPr marL="342900" marR="0" lvl="0" indent="-342900" algn="just">
              <a:spcBef>
                <a:spcPts val="0"/>
              </a:spcBef>
              <a:spcAft>
                <a:spcPts val="0"/>
              </a:spcAft>
              <a:buFont typeface="Symbol" panose="05050102010706020507" pitchFamily="18" charset="2"/>
              <a:buChar char=""/>
            </a:pPr>
            <a:r>
              <a:rPr lang="en-US"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A reservation forms including button</a:t>
            </a:r>
          </a:p>
          <a:p>
            <a:endParaRPr lang="en-US" dirty="0"/>
          </a:p>
        </p:txBody>
      </p:sp>
    </p:spTree>
    <p:extLst>
      <p:ext uri="{BB962C8B-B14F-4D97-AF65-F5344CB8AC3E}">
        <p14:creationId xmlns:p14="http://schemas.microsoft.com/office/powerpoint/2010/main" val="3782446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F9293-9986-4918-B0B1-DD46195EFD49}"/>
              </a:ext>
            </a:extLst>
          </p:cNvPr>
          <p:cNvSpPr>
            <a:spLocks noGrp="1"/>
          </p:cNvSpPr>
          <p:nvPr>
            <p:ph type="title"/>
          </p:nvPr>
        </p:nvSpPr>
        <p:spPr/>
        <p:txBody>
          <a:bodyPr/>
          <a:lstStyle/>
          <a:p>
            <a:r>
              <a:rPr lang="en-US" sz="1800" b="1" kern="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                                                           System  Requirement:</a:t>
            </a:r>
            <a:br>
              <a:rPr lang="en-US" sz="18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br>
            <a:r>
              <a:rPr lang="en-US" sz="18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  </a:t>
            </a:r>
            <a:endParaRPr lang="en-US" dirty="0"/>
          </a:p>
        </p:txBody>
      </p:sp>
      <p:sp>
        <p:nvSpPr>
          <p:cNvPr id="3" name="Content Placeholder 2">
            <a:extLst>
              <a:ext uri="{FF2B5EF4-FFF2-40B4-BE49-F238E27FC236}">
                <a16:creationId xmlns:a16="http://schemas.microsoft.com/office/drawing/2014/main" id="{5D3F82C5-B8EE-467A-B228-730B1ADA8441}"/>
              </a:ext>
            </a:extLst>
          </p:cNvPr>
          <p:cNvSpPr>
            <a:spLocks noGrp="1"/>
          </p:cNvSpPr>
          <p:nvPr>
            <p:ph idx="1"/>
          </p:nvPr>
        </p:nvSpPr>
        <p:spPr>
          <a:xfrm>
            <a:off x="2276669" y="2697768"/>
            <a:ext cx="7781731" cy="3541714"/>
          </a:xfrm>
        </p:spPr>
        <p:txBody>
          <a:bodyPr/>
          <a:lstStyle/>
          <a:p>
            <a:pPr marL="0" marR="0" indent="0" algn="just">
              <a:spcBef>
                <a:spcPts val="0"/>
              </a:spcBef>
              <a:spcAft>
                <a:spcPts val="0"/>
              </a:spcAft>
              <a:buNone/>
            </a:pPr>
            <a:r>
              <a:rPr lang="en-US" sz="20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To create this website need some information, Address, logo, and images.  I coded on visual code editor and opened it on Google Chrome browser.  I linked a website in the index.html file to beautify font style.</a:t>
            </a:r>
          </a:p>
          <a:p>
            <a:pPr marL="0" marR="0" indent="0" algn="just">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endParaRPr lang="en-US" dirty="0"/>
          </a:p>
        </p:txBody>
      </p:sp>
    </p:spTree>
    <p:extLst>
      <p:ext uri="{BB962C8B-B14F-4D97-AF65-F5344CB8AC3E}">
        <p14:creationId xmlns:p14="http://schemas.microsoft.com/office/powerpoint/2010/main" val="1422823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25E26-F03A-48D2-AFA0-FD8C0EF06C38}"/>
              </a:ext>
            </a:extLst>
          </p:cNvPr>
          <p:cNvSpPr>
            <a:spLocks noGrp="1"/>
          </p:cNvSpPr>
          <p:nvPr>
            <p:ph type="title"/>
          </p:nvPr>
        </p:nvSpPr>
        <p:spPr>
          <a:xfrm>
            <a:off x="1141413" y="0"/>
            <a:ext cx="9905998" cy="1166327"/>
          </a:xfrm>
        </p:spPr>
        <p:txBody>
          <a:bodyPr>
            <a:normAutofit/>
          </a:bodyPr>
          <a:lstStyle/>
          <a:p>
            <a:r>
              <a:rPr lang="en-US" sz="2400" b="1" kern="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                                                               Planning:</a:t>
            </a:r>
            <a:br>
              <a:rPr lang="en-US" sz="18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54F446E1-B712-4449-8082-F2963504B560}"/>
              </a:ext>
            </a:extLst>
          </p:cNvPr>
          <p:cNvSpPr>
            <a:spLocks noGrp="1"/>
          </p:cNvSpPr>
          <p:nvPr>
            <p:ph idx="1"/>
          </p:nvPr>
        </p:nvSpPr>
        <p:spPr>
          <a:xfrm>
            <a:off x="1141412" y="690465"/>
            <a:ext cx="9905999" cy="5617029"/>
          </a:xfrm>
        </p:spPr>
        <p:txBody>
          <a:bodyPr>
            <a:normAutofit fontScale="85000" lnSpcReduction="20000"/>
          </a:bodyPr>
          <a:lstStyle/>
          <a:p>
            <a:pPr marL="0" marR="0" indent="0" algn="just">
              <a:spcBef>
                <a:spcPts val="0"/>
              </a:spcBef>
              <a:spcAft>
                <a:spcPts val="0"/>
              </a:spcAft>
              <a:buNone/>
            </a:pPr>
            <a:r>
              <a:rPr lang="en-US"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The logo of the Hotel will be on the top side of the home page in the middle. Then navigation bar will be underneath the logo. Every page will be interlinked. Then in the body part will be designed:</a:t>
            </a:r>
          </a:p>
          <a:p>
            <a:pPr marL="0" marR="0" indent="0" algn="just">
              <a:spcBef>
                <a:spcPts val="0"/>
              </a:spcBef>
              <a:spcAft>
                <a:spcPts val="0"/>
              </a:spcAft>
              <a:buNone/>
            </a:pPr>
            <a:endParaRPr lang="en-US"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gn="just">
              <a:lnSpc>
                <a:spcPct val="107000"/>
              </a:lnSpc>
              <a:spcBef>
                <a:spcPts val="0"/>
              </a:spcBef>
              <a:spcAft>
                <a:spcPts val="800"/>
              </a:spcAft>
              <a:buFont typeface="+mj-lt"/>
              <a:buAutoNum type="arabicPeriod"/>
            </a:pP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Pictures with  popup description </a:t>
            </a:r>
            <a:endParaRPr lang="en-US"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gn="just">
              <a:lnSpc>
                <a:spcPct val="107000"/>
              </a:lnSpc>
              <a:spcBef>
                <a:spcPts val="0"/>
              </a:spcBef>
              <a:spcAft>
                <a:spcPts val="800"/>
              </a:spcAft>
              <a:buFont typeface="+mj-lt"/>
              <a:buAutoNum type="arabicPeriod"/>
            </a:pP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Then a horizontal menu.</a:t>
            </a:r>
            <a:endParaRPr lang="en-US"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gn="just">
              <a:lnSpc>
                <a:spcPct val="107000"/>
              </a:lnSpc>
              <a:spcBef>
                <a:spcPts val="0"/>
              </a:spcBef>
              <a:spcAft>
                <a:spcPts val="800"/>
              </a:spcAft>
              <a:buFont typeface="+mj-lt"/>
              <a:buAutoNum type="arabicPeriod"/>
            </a:pP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Then services</a:t>
            </a:r>
            <a:endParaRPr lang="en-US"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gn="just">
              <a:lnSpc>
                <a:spcPct val="107000"/>
              </a:lnSpc>
              <a:spcBef>
                <a:spcPts val="0"/>
              </a:spcBef>
              <a:spcAft>
                <a:spcPts val="800"/>
              </a:spcAft>
              <a:buFont typeface="+mj-lt"/>
              <a:buAutoNum type="arabicPeriod"/>
            </a:pP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Review options	</a:t>
            </a:r>
            <a:endParaRPr lang="en-US"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gn="just">
              <a:lnSpc>
                <a:spcPct val="107000"/>
              </a:lnSpc>
              <a:spcBef>
                <a:spcPts val="0"/>
              </a:spcBef>
              <a:spcAft>
                <a:spcPts val="800"/>
              </a:spcAft>
              <a:buFont typeface="+mj-lt"/>
              <a:buAutoNum type="arabicPeriod"/>
            </a:pP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Reservation button	</a:t>
            </a:r>
            <a:endParaRPr lang="en-US"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gn="just">
              <a:lnSpc>
                <a:spcPct val="107000"/>
              </a:lnSpc>
              <a:spcBef>
                <a:spcPts val="0"/>
              </a:spcBef>
              <a:spcAft>
                <a:spcPts val="800"/>
              </a:spcAft>
              <a:buFont typeface="+mj-lt"/>
              <a:buAutoNum type="arabicPeriod"/>
            </a:pP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And footer with about us and copyright message.</a:t>
            </a:r>
            <a:endParaRPr lang="en-US"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gn="just">
              <a:lnSpc>
                <a:spcPct val="107000"/>
              </a:lnSpc>
              <a:spcBef>
                <a:spcPts val="0"/>
              </a:spcBef>
              <a:spcAft>
                <a:spcPts val="800"/>
              </a:spcAft>
              <a:buFont typeface="+mj-lt"/>
              <a:buAutoNum type="arabicPeriod"/>
            </a:pP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Explore page will be the same.</a:t>
            </a:r>
            <a:endParaRPr lang="en-US"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gn="just">
              <a:lnSpc>
                <a:spcPct val="107000"/>
              </a:lnSpc>
              <a:spcBef>
                <a:spcPts val="0"/>
              </a:spcBef>
              <a:spcAft>
                <a:spcPts val="800"/>
              </a:spcAft>
              <a:buFont typeface="+mj-lt"/>
              <a:buAutoNum type="arabicPeriod"/>
            </a:pP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room page will be pictured with a popup description; price, category, etc.</a:t>
            </a:r>
            <a:endParaRPr lang="en-US"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gn="just">
              <a:lnSpc>
                <a:spcPct val="107000"/>
              </a:lnSpc>
              <a:spcBef>
                <a:spcPts val="0"/>
              </a:spcBef>
              <a:spcAft>
                <a:spcPts val="800"/>
              </a:spcAft>
              <a:buFont typeface="+mj-lt"/>
              <a:buAutoNum type="arabicPeriod"/>
            </a:pP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Booking page including a form.</a:t>
            </a:r>
            <a:endParaRPr lang="en-US"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342900" marR="0" lvl="0" indent="-342900" algn="just">
              <a:lnSpc>
                <a:spcPct val="107000"/>
              </a:lnSpc>
              <a:spcBef>
                <a:spcPts val="0"/>
              </a:spcBef>
              <a:spcAft>
                <a:spcPts val="800"/>
              </a:spcAft>
              <a:buFont typeface="+mj-lt"/>
              <a:buAutoNum type="arabicPeriod"/>
            </a:pPr>
            <a:r>
              <a:rPr lang="en-US"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Contact page with responsive contact forms.</a:t>
            </a:r>
            <a:endParaRPr lang="en-US"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algn="just">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endParaRPr lang="en-US" dirty="0"/>
          </a:p>
        </p:txBody>
      </p:sp>
    </p:spTree>
    <p:extLst>
      <p:ext uri="{BB962C8B-B14F-4D97-AF65-F5344CB8AC3E}">
        <p14:creationId xmlns:p14="http://schemas.microsoft.com/office/powerpoint/2010/main" val="920510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EB536-33AE-4BA9-A25E-A3BD37B01892}"/>
              </a:ext>
            </a:extLst>
          </p:cNvPr>
          <p:cNvSpPr>
            <a:spLocks noGrp="1"/>
          </p:cNvSpPr>
          <p:nvPr>
            <p:ph type="ctrTitle"/>
          </p:nvPr>
        </p:nvSpPr>
        <p:spPr>
          <a:xfrm>
            <a:off x="1876424" y="117055"/>
            <a:ext cx="8791575" cy="1655762"/>
          </a:xfrm>
        </p:spPr>
        <p:txBody>
          <a:bodyPr>
            <a:normAutofit/>
          </a:bodyPr>
          <a:lstStyle/>
          <a:p>
            <a:r>
              <a:rPr lang="en-US" sz="1800" b="1" kern="0" dirty="0">
                <a:solidFill>
                  <a:srgbClr val="000000"/>
                </a:solidFill>
                <a:effectLst/>
                <a:latin typeface="Calibri Light" panose="020F0302020204030204" pitchFamily="34" charset="0"/>
                <a:ea typeface="Times New Roman" panose="02020603050405020304" pitchFamily="18" charset="0"/>
                <a:cs typeface="Times New Roman" panose="02020603050405020304" pitchFamily="18" charset="0"/>
              </a:rPr>
              <a:t>                                            </a:t>
            </a:r>
            <a:r>
              <a:rPr lang="en-US" sz="24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Analysis and Implementation</a:t>
            </a:r>
            <a:br>
              <a:rPr lang="en-US" sz="18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en-US" dirty="0"/>
          </a:p>
        </p:txBody>
      </p:sp>
      <p:sp>
        <p:nvSpPr>
          <p:cNvPr id="3" name="Subtitle 2">
            <a:extLst>
              <a:ext uri="{FF2B5EF4-FFF2-40B4-BE49-F238E27FC236}">
                <a16:creationId xmlns:a16="http://schemas.microsoft.com/office/drawing/2014/main" id="{965E9D27-A6B7-45B3-A79C-D9A8F35ADC7D}"/>
              </a:ext>
            </a:extLst>
          </p:cNvPr>
          <p:cNvSpPr>
            <a:spLocks noGrp="1"/>
          </p:cNvSpPr>
          <p:nvPr>
            <p:ph type="subTitle" idx="1"/>
          </p:nvPr>
        </p:nvSpPr>
        <p:spPr>
          <a:xfrm>
            <a:off x="1876424" y="1212979"/>
            <a:ext cx="9394956" cy="4926563"/>
          </a:xfrm>
        </p:spPr>
        <p:txBody>
          <a:bodyPr>
            <a:normAutofit/>
          </a:bodyPr>
          <a:lstStyle/>
          <a:p>
            <a:pPr lvl="1" algn="l"/>
            <a:r>
              <a:rPr lang="en-US"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At first, I create an index.html file to edit codes. In this index file, I wrote HTML code according to information about MAJESTIC HOTEL &amp; RESTAURANT. In the div tag, I took a header to insert a logo and an unordered list to create a navbar with a tag. Then next section I put some pictures in the </a:t>
            </a:r>
            <a:r>
              <a:rPr lang="en-US" dirty="0" err="1">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img</a:t>
            </a:r>
            <a:r>
              <a:rPr lang="en-US"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 tag with a description. Then we have a horizontal picture with a linking description. If you click this description link then you can easily go and visit our </a:t>
            </a:r>
            <a:r>
              <a:rPr lang="en-US" dirty="0" err="1">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hoom</a:t>
            </a:r>
            <a:r>
              <a:rPr lang="en-US"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rPr>
              <a:t> page. Then next we have some services information with icons. I invoked these icons as a picture logo. Then I have taken a button tag to put there a reservation button. Then we have review options.  Now at the end, we have a footer including address and social media icons</a:t>
            </a:r>
            <a:endParaRPr lang="en-US" dirty="0">
              <a:solidFill>
                <a:schemeClr val="bg1"/>
              </a:solidFill>
            </a:endParaRPr>
          </a:p>
        </p:txBody>
      </p:sp>
    </p:spTree>
    <p:extLst>
      <p:ext uri="{BB962C8B-B14F-4D97-AF65-F5344CB8AC3E}">
        <p14:creationId xmlns:p14="http://schemas.microsoft.com/office/powerpoint/2010/main" val="1774246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89B04E7-666C-426B-8A0F-D38EB5BFBE2E}"/>
              </a:ext>
            </a:extLst>
          </p:cNvPr>
          <p:cNvPicPr>
            <a:picLocks noGrp="1" noChangeAspect="1"/>
          </p:cNvPicPr>
          <p:nvPr>
            <p:ph idx="1"/>
          </p:nvPr>
        </p:nvPicPr>
        <p:blipFill>
          <a:blip r:embed="rId2"/>
          <a:stretch>
            <a:fillRect/>
          </a:stretch>
        </p:blipFill>
        <p:spPr>
          <a:xfrm>
            <a:off x="1259840" y="537100"/>
            <a:ext cx="9796292" cy="4939139"/>
          </a:xfrm>
        </p:spPr>
      </p:pic>
    </p:spTree>
    <p:extLst>
      <p:ext uri="{BB962C8B-B14F-4D97-AF65-F5344CB8AC3E}">
        <p14:creationId xmlns:p14="http://schemas.microsoft.com/office/powerpoint/2010/main" val="2157694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4FD6FF8-0A81-40A5-96F6-2BFE62F1D003}"/>
              </a:ext>
            </a:extLst>
          </p:cNvPr>
          <p:cNvPicPr>
            <a:picLocks noGrp="1" noChangeAspect="1"/>
          </p:cNvPicPr>
          <p:nvPr>
            <p:ph idx="1"/>
          </p:nvPr>
        </p:nvPicPr>
        <p:blipFill>
          <a:blip r:embed="rId2"/>
          <a:stretch>
            <a:fillRect/>
          </a:stretch>
        </p:blipFill>
        <p:spPr>
          <a:xfrm>
            <a:off x="1263333" y="1153716"/>
            <a:ext cx="9906000" cy="4550568"/>
          </a:xfrm>
        </p:spPr>
      </p:pic>
    </p:spTree>
    <p:extLst>
      <p:ext uri="{BB962C8B-B14F-4D97-AF65-F5344CB8AC3E}">
        <p14:creationId xmlns:p14="http://schemas.microsoft.com/office/powerpoint/2010/main" val="1232612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AE8A77B-3F5A-40CC-998D-5DDC48F36EA4}"/>
              </a:ext>
            </a:extLst>
          </p:cNvPr>
          <p:cNvPicPr>
            <a:picLocks noGrp="1" noChangeAspect="1"/>
          </p:cNvPicPr>
          <p:nvPr>
            <p:ph idx="1"/>
          </p:nvPr>
        </p:nvPicPr>
        <p:blipFill>
          <a:blip r:embed="rId2"/>
          <a:stretch>
            <a:fillRect/>
          </a:stretch>
        </p:blipFill>
        <p:spPr>
          <a:xfrm>
            <a:off x="2644097" y="853440"/>
            <a:ext cx="7530551" cy="5384800"/>
          </a:xfrm>
        </p:spPr>
      </p:pic>
    </p:spTree>
    <p:extLst>
      <p:ext uri="{BB962C8B-B14F-4D97-AF65-F5344CB8AC3E}">
        <p14:creationId xmlns:p14="http://schemas.microsoft.com/office/powerpoint/2010/main" val="32777111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docProps/app.xml><?xml version="1.0" encoding="utf-8"?>
<Properties xmlns="http://schemas.openxmlformats.org/officeDocument/2006/extended-properties" xmlns:vt="http://schemas.openxmlformats.org/officeDocument/2006/docPropsVTypes">
  <Template>TM04033919[[fn=Circuit]]</Template>
  <TotalTime>87</TotalTime>
  <Words>798</Words>
  <Application>Microsoft Office PowerPoint</Application>
  <PresentationFormat>Widescreen</PresentationFormat>
  <Paragraphs>43</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Calibri Light</vt:lpstr>
      <vt:lpstr>Symbol</vt:lpstr>
      <vt:lpstr>Tw Cen MT</vt:lpstr>
      <vt:lpstr>Circuit</vt:lpstr>
      <vt:lpstr>        introduce myself</vt:lpstr>
      <vt:lpstr>                                                     Introduction </vt:lpstr>
      <vt:lpstr>                                                  Objective/Goal of this project: </vt:lpstr>
      <vt:lpstr>                                                           System  Requirement:   </vt:lpstr>
      <vt:lpstr>                                                               Planning: </vt:lpstr>
      <vt:lpstr>                                            Analysis and Implementation </vt:lpstr>
      <vt:lpstr>PowerPoint Presentation</vt:lpstr>
      <vt:lpstr>PowerPoint Presentation</vt:lpstr>
      <vt:lpstr>PowerPoint Presentation</vt:lpstr>
      <vt:lpstr>                                                                  exploring page</vt:lpstr>
      <vt:lpstr>PowerPoint Presentation</vt:lpstr>
      <vt:lpstr>PowerPoint Presentation</vt:lpstr>
      <vt:lpstr>PowerPoint Presentation</vt:lpstr>
      <vt:lpstr>                                                                              room page</vt:lpstr>
      <vt:lpstr>PowerPoint Presentation</vt:lpstr>
      <vt:lpstr>PowerPoint Presentation</vt:lpstr>
      <vt:lpstr>PowerPoint Presentation</vt:lpstr>
      <vt:lpstr>                                                           booking page</vt:lpstr>
      <vt:lpstr>PowerPoint Presentation</vt:lpstr>
      <vt:lpstr>PowerPoint Presentation</vt:lpstr>
      <vt:lpstr>                                                                                  contact page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introduce myself</dc:title>
  <dc:creator>GALLIB</dc:creator>
  <cp:lastModifiedBy>GALLIB</cp:lastModifiedBy>
  <cp:revision>9</cp:revision>
  <dcterms:created xsi:type="dcterms:W3CDTF">2021-06-17T15:50:46Z</dcterms:created>
  <dcterms:modified xsi:type="dcterms:W3CDTF">2021-06-17T17:18:42Z</dcterms:modified>
</cp:coreProperties>
</file>